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ED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lk-closet.jpg"/>
          <p:cNvPicPr>
            <a:picLocks noChangeAspect="1"/>
          </p:cNvPicPr>
          <p:nvPr/>
        </p:nvPicPr>
        <p:blipFill>
          <a:blip r:embed="rId2"/>
          <a:srcRect t="15608" b="15608"/>
          <a:stretch>
            <a:fillRect/>
          </a:stretch>
        </p:blipFill>
        <p:spPr>
          <a:xfrm>
            <a:off x="411480" y="365760"/>
            <a:ext cx="5760720" cy="2971800"/>
          </a:xfrm>
          <a:prstGeom prst="roundRect">
            <a:avLst>
              <a:gd name="adj" fmla="val 12000"/>
            </a:avLst>
          </a:prstGeom>
          <a:effectLst>
            <a:outerShdw blurRad="177800" dist="76200" dir="5400000" algn="t" rotWithShape="0">
              <a:srgbClr val="5A3A28">
                <a:alpha val="30000"/>
              </a:srgbClr>
            </a:outerShdw>
          </a:effectLst>
        </p:spPr>
      </p:pic>
      <p:pic>
        <p:nvPicPr>
          <p:cNvPr id="3" name="Picture 2" descr="mlk-box.jpg"/>
          <p:cNvPicPr>
            <a:picLocks noChangeAspect="1"/>
          </p:cNvPicPr>
          <p:nvPr/>
        </p:nvPicPr>
        <p:blipFill>
          <a:blip r:embed="rId3"/>
          <a:srcRect t="15608" b="15608"/>
          <a:stretch>
            <a:fillRect/>
          </a:stretch>
        </p:blipFill>
        <p:spPr>
          <a:xfrm>
            <a:off x="411480" y="3520440"/>
            <a:ext cx="5760720" cy="2971800"/>
          </a:xfrm>
          <a:prstGeom prst="roundRect">
            <a:avLst>
              <a:gd name="adj" fmla="val 12000"/>
            </a:avLst>
          </a:prstGeom>
          <a:effectLst>
            <a:outerShdw blurRad="177800" dist="76200" dir="5400000" algn="t" rotWithShape="0">
              <a:srgbClr val="5A3A28">
                <a:alpha val="3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6766560" y="1143000"/>
            <a:ext cx="5029200" cy="210312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0" y="1188720"/>
            <a:ext cx="4846320" cy="20116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r" rtl="1">
              <a:lnSpc>
                <a:spcPct val="95000"/>
              </a:lnSpc>
              <a:spcAft>
                <a:spcPts val="0"/>
              </a:spcAft>
            </a:pPr>
            <a:r>
              <a:rPr sz="5000" b="1" lang="he-IL">
                <a:solidFill>
                  <a:srgbClr val="FFFFFF"/>
                </a:solidFill>
                <a:latin typeface="Rubik"/>
                <a:cs typeface="Rubik"/>
              </a:rPr>
              <a:t>ומה לובשים</a:t>
            </a:r>
          </a:p>
          <a:p>
            <a:pPr algn="r" rtl="1">
              <a:lnSpc>
                <a:spcPct val="95000"/>
              </a:lnSpc>
              <a:spcAft>
                <a:spcPts val="0"/>
              </a:spcAft>
            </a:pPr>
            <a:r>
              <a:rPr sz="5000" b="1" lang="he-IL">
                <a:solidFill>
                  <a:srgbClr val="FFFFFF"/>
                </a:solidFill>
                <a:latin typeface="Rubik"/>
                <a:cs typeface="Rubik"/>
              </a:rPr>
              <a:t>לקלפי?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0" y="3474720"/>
            <a:ext cx="5029200" cy="12801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400" b="1" lang="he-IL">
                <a:solidFill>
                  <a:srgbClr val="4A2E1E"/>
                </a:solidFill>
                <a:latin typeface="Heebo"/>
                <a:cs typeface="Heebo"/>
              </a:rPr>
              <a:t>פעילות קצרה ליום הבחירות</a:t>
            </a:r>
          </a:p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400" b="1" lang="he-IL">
                <a:solidFill>
                  <a:srgbClr val="4A2E1E"/>
                </a:solidFill>
                <a:latin typeface="Heebo"/>
                <a:cs typeface="Heebo"/>
              </a:rPr>
              <a:t>טיעון, בחירה ושיחה · כיתות ז׳–ט׳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4846320"/>
            <a:ext cx="502920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000" b="0" lang="he-IL">
                <a:solidFill>
                  <a:srgbClr val="8A6E5E"/>
                </a:solidFill>
                <a:latin typeface="Heebo"/>
                <a:cs typeface="Heebo"/>
              </a:rPr>
              <a:t>גם לבחירה קטנה יש סיבות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6035040"/>
            <a:ext cx="5029200" cy="3657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4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9" name="RavitLogo" descr="l96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מה נעשה היום?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1051560"/>
            <a:ext cx="10332720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8A6E5E"/>
                </a:solidFill>
                <a:latin typeface="Heebo"/>
                <a:cs typeface="Heebo"/>
              </a:rPr>
              <a:t>30–40 דקות · מבחירה קטנה לבחירה גדולה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22231" y="2011680"/>
            <a:ext cx="2157984" cy="356616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CB40"/>
              </a:gs>
              <a:gs pos="55000">
                <a:srgbClr val="F2B63A"/>
              </a:gs>
              <a:gs pos="100000">
                <a:srgbClr val="D09C31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44023" y="224028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44023" y="2240280"/>
            <a:ext cx="914400" cy="9144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400" b="1" lang="he-IL">
                <a:solidFill>
                  <a:srgbClr val="F2B63A"/>
                </a:solidFill>
                <a:latin typeface="Rubik"/>
                <a:cs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67951" y="3291840"/>
            <a:ext cx="2066544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FFFFFF"/>
                </a:solidFill>
                <a:latin typeface="Rubik"/>
                <a:cs typeface="Rubik"/>
              </a:rPr>
              <a:t>חימום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3671" y="3977639"/>
            <a:ext cx="1975104" cy="9144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FFFFFF"/>
                </a:solidFill>
                <a:latin typeface="Heebo"/>
                <a:cs typeface="Heebo"/>
              </a:rPr>
              <a:t>בוחרים תלבושת ומנמקים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3671" y="4892040"/>
            <a:ext cx="1975104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5׳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27087" y="2011680"/>
            <a:ext cx="2157984" cy="356616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948879" y="224028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48879" y="2240280"/>
            <a:ext cx="914400" cy="9144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400" b="1" lang="he-IL">
                <a:solidFill>
                  <a:srgbClr val="C85A2E"/>
                </a:solidFill>
                <a:latin typeface="Rubik"/>
                <a:cs typeface="Rubik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2807" y="3291840"/>
            <a:ext cx="2066544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FFFFFF"/>
                </a:solidFill>
                <a:latin typeface="Rubik"/>
                <a:cs typeface="Rubik"/>
              </a:rPr>
              <a:t>בזוגות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18527" y="3977639"/>
            <a:ext cx="1975104" cy="9144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FFFFFF"/>
                </a:solidFill>
                <a:latin typeface="Heebo"/>
                <a:cs typeface="Heebo"/>
              </a:rPr>
              <a:t>טיעון נגד ומענה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8527" y="4892040"/>
            <a:ext cx="1975104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8׳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31943" y="2011680"/>
            <a:ext cx="2157984" cy="356616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34A076"/>
              </a:gs>
              <a:gs pos="55000">
                <a:srgbClr val="2F8F6A"/>
              </a:gs>
              <a:gs pos="100000">
                <a:srgbClr val="287A5B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653735" y="224028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53735" y="2240280"/>
            <a:ext cx="914400" cy="9144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400" b="1" lang="he-IL">
                <a:solidFill>
                  <a:srgbClr val="2F8F6A"/>
                </a:solidFill>
                <a:latin typeface="Rubik"/>
                <a:cs typeface="Rubik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7663" y="3291840"/>
            <a:ext cx="2066544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FFFFFF"/>
                </a:solidFill>
                <a:latin typeface="Rubik"/>
                <a:cs typeface="Rubik"/>
              </a:rPr>
              <a:t>איך בוחרים?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3383" y="3977639"/>
            <a:ext cx="1975104" cy="9144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FFFFFF"/>
                </a:solidFill>
                <a:latin typeface="Heebo"/>
                <a:cs typeface="Heebo"/>
              </a:rPr>
              <a:t>בגדים מול קלפי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3383" y="4892040"/>
            <a:ext cx="1975104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10׳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736799" y="2011680"/>
            <a:ext cx="2157984" cy="356616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7755C5"/>
              </a:gs>
              <a:gs pos="55000">
                <a:srgbClr val="6B4CB0"/>
              </a:gs>
              <a:gs pos="100000">
                <a:srgbClr val="5C419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358591" y="224028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58591" y="2240280"/>
            <a:ext cx="914400" cy="9144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400" b="1" lang="he-IL">
                <a:solidFill>
                  <a:srgbClr val="6B4CB0"/>
                </a:solidFill>
                <a:latin typeface="Rubik"/>
                <a:cs typeface="Rubik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2519" y="3291840"/>
            <a:ext cx="2066544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FFFFFF"/>
                </a:solidFill>
                <a:latin typeface="Rubik"/>
                <a:cs typeface="Rubik"/>
              </a:rPr>
              <a:t>בואו נדבר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28239" y="3977639"/>
            <a:ext cx="1975104" cy="9144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FFFFFF"/>
                </a:solidFill>
                <a:latin typeface="Heebo"/>
                <a:cs typeface="Heebo"/>
              </a:rPr>
              <a:t>מי משפיע עלינו?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28239" y="4892040"/>
            <a:ext cx="1975104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10׳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41655" y="2011680"/>
            <a:ext cx="2157984" cy="356616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8ED5FF"/>
              </a:gs>
              <a:gs pos="55000">
                <a:srgbClr val="7FBFEA"/>
              </a:gs>
              <a:gs pos="100000">
                <a:srgbClr val="6DA4C9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63447" y="2240280"/>
            <a:ext cx="914400" cy="914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63447" y="2240280"/>
            <a:ext cx="914400" cy="9144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400" b="1" lang="he-IL">
                <a:solidFill>
                  <a:srgbClr val="7FBFEA"/>
                </a:solidFill>
                <a:latin typeface="Rubik"/>
                <a:cs typeface="Rubik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7375" y="3291840"/>
            <a:ext cx="2066544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300" b="1" lang="he-IL">
                <a:solidFill>
                  <a:srgbClr val="FFFFFF"/>
                </a:solidFill>
                <a:latin typeface="Rubik"/>
                <a:cs typeface="Rubik"/>
              </a:rPr>
              <a:t>כרטיס יציאה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095" y="3977639"/>
            <a:ext cx="1975104" cy="9144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FFFFFF"/>
                </a:solidFill>
                <a:latin typeface="Heebo"/>
                <a:cs typeface="Heebo"/>
              </a:rPr>
              <a:t>הבחירה שלי היום...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3095" y="4892040"/>
            <a:ext cx="1975104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5׳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35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משימה 1: מה אלבש ביום הבחירות?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1051560"/>
            <a:ext cx="10332720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8A6E5E"/>
                </a:solidFill>
                <a:latin typeface="Heebo"/>
                <a:cs typeface="Heebo"/>
              </a:rPr>
              <a:t>אתם מצטרפים למשפחה שהולכת להצביע. בחרו תלבושת אחת!</a:t>
            </a:r>
          </a:p>
        </p:txBody>
      </p:sp>
      <p:pic>
        <p:nvPicPr>
          <p:cNvPr id="4" name="Picture 3" descr="mlk-closet.jpg"/>
          <p:cNvPicPr>
            <a:picLocks noChangeAspect="1"/>
          </p:cNvPicPr>
          <p:nvPr/>
        </p:nvPicPr>
        <p:blipFill>
          <a:blip r:embed="rId2"/>
          <a:srcRect l="14796" r="14796"/>
          <a:stretch>
            <a:fillRect/>
          </a:stretch>
        </p:blipFill>
        <p:spPr>
          <a:xfrm>
            <a:off x="457200" y="1737360"/>
            <a:ext cx="4206240" cy="4480560"/>
          </a:xfrm>
          <a:prstGeom prst="roundRect">
            <a:avLst>
              <a:gd name="adj" fmla="val 12000"/>
            </a:avLst>
          </a:prstGeom>
          <a:effectLst>
            <a:outerShdw blurRad="177800" dist="76200" dir="5400000" algn="t" rotWithShape="0">
              <a:srgbClr val="5A3A28">
                <a:alpha val="30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8442655" y="1783080"/>
            <a:ext cx="3291840" cy="17830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ECE"/>
              </a:gs>
              <a:gs pos="55000">
                <a:srgbClr val="FFE3B8"/>
              </a:gs>
              <a:gs pos="100000">
                <a:srgbClr val="DBC39E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34095" y="1920240"/>
            <a:ext cx="3108960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א. הנוח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4095" y="2514600"/>
            <a:ext cx="3108960" cy="10058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4A2E1E"/>
                </a:solidFill>
                <a:latin typeface="Heebo"/>
                <a:cs typeface="Heebo"/>
              </a:rPr>
              <a:t>טרנינג רך, קפוצ׳ון ונעלי ספורט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13655" y="1783080"/>
            <a:ext cx="3291840" cy="17830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EFDB"/>
              </a:gs>
              <a:gs pos="55000">
                <a:srgbClr val="F6D6C4"/>
              </a:gs>
              <a:gs pos="100000">
                <a:srgbClr val="D3B8A8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05095" y="1920240"/>
            <a:ext cx="3108960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ב. המכובד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5095" y="2514600"/>
            <a:ext cx="3108960" cy="10058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4A2E1E"/>
                </a:solidFill>
                <a:latin typeface="Heebo"/>
                <a:cs typeface="Heebo"/>
              </a:rPr>
              <a:t>מכנסיים מחויטים, חולצה מכופתרת ומוקסינים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42655" y="3749040"/>
            <a:ext cx="3291840" cy="17830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DFFE7"/>
              </a:gs>
              <a:gs pos="55000">
                <a:srgbClr val="E2ECCF"/>
              </a:gs>
              <a:gs pos="100000">
                <a:srgbClr val="C2CAB2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34095" y="3886200"/>
            <a:ext cx="3108960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ג. הקליל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34095" y="4480560"/>
            <a:ext cx="3108960" cy="10058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4A2E1E"/>
                </a:solidFill>
                <a:latin typeface="Heebo"/>
                <a:cs typeface="Heebo"/>
              </a:rPr>
              <a:t>מכנסיים קצרים, טי־שירט, כובע מצחייה וסנדלים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13655" y="3749040"/>
            <a:ext cx="3291840" cy="17830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3ECFA"/>
              </a:gs>
              <a:gs pos="100000">
                <a:srgbClr val="D0CAD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05095" y="3886200"/>
            <a:ext cx="3108960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ד. השבתוני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05095" y="4480560"/>
            <a:ext cx="3108960" cy="10058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4A2E1E"/>
                </a:solidFill>
                <a:latin typeface="Heebo"/>
                <a:cs typeface="Heebo"/>
              </a:rPr>
              <a:t>פיג׳מה ונעלי בית (זה יום שבתון, לא?)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5715000"/>
            <a:ext cx="6766560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C85A2E"/>
                </a:solidFill>
                <a:latin typeface="Heebo"/>
                <a:cs typeface="Heebo"/>
              </a:rPr>
              <a:t>בדף: כתבו משפט טיעוני אחד שמנמק את הבחירה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19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איך בונים משפט טיעוני?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1051560"/>
            <a:ext cx="10332720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8A6E5E"/>
                </a:solidFill>
                <a:latin typeface="Heebo"/>
                <a:cs typeface="Heebo"/>
              </a:rPr>
              <a:t>משפט אחד, שלושה חלקים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985455" y="1783080"/>
            <a:ext cx="3474720" cy="160020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CB40"/>
              </a:gs>
              <a:gs pos="55000">
                <a:srgbClr val="F2B63A"/>
              </a:gs>
              <a:gs pos="100000">
                <a:srgbClr val="D09C31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85455" y="1874519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טענה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5455" y="2560320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0" lang="he-IL">
                <a:solidFill>
                  <a:srgbClr val="FFFFFF"/>
                </a:solidFill>
                <a:latin typeface="Heebo"/>
                <a:cs typeface="Heebo"/>
              </a:rPr>
              <a:t>מה אני בוחר/ת?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01407" y="2194560"/>
            <a:ext cx="457200" cy="7315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4000" b="1" lang="he-IL">
                <a:solidFill>
                  <a:srgbClr val="4A2E1E"/>
                </a:solidFill>
                <a:latin typeface="Rubik"/>
                <a:cs typeface="Rubik"/>
              </a:rPr>
              <a:t>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82135" y="1783080"/>
            <a:ext cx="3474720" cy="160020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2135" y="1874519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מילת קישור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2135" y="2560320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0" lang="he-IL">
                <a:solidFill>
                  <a:srgbClr val="FFFFFF"/>
                </a:solidFill>
                <a:latin typeface="Heebo"/>
                <a:cs typeface="Heebo"/>
              </a:rPr>
              <a:t>כי · משום ש · לכן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98087" y="2194560"/>
            <a:ext cx="457200" cy="7315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4000" b="1" lang="he-IL">
                <a:solidFill>
                  <a:srgbClr val="4A2E1E"/>
                </a:solidFill>
                <a:latin typeface="Rubik"/>
                <a:cs typeface="Rubik"/>
              </a:rPr>
              <a:t>+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8815" y="1783080"/>
            <a:ext cx="3474720" cy="160020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34A076"/>
              </a:gs>
              <a:gs pos="55000">
                <a:srgbClr val="2F8F6A"/>
              </a:gs>
              <a:gs pos="100000">
                <a:srgbClr val="287A5B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8815" y="1874519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נימוק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8815" y="2560320"/>
            <a:ext cx="3474720" cy="64008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0" lang="he-IL">
                <a:solidFill>
                  <a:srgbClr val="FFFFFF"/>
                </a:solidFill>
                <a:latin typeface="Heebo"/>
                <a:cs typeface="Heebo"/>
              </a:rPr>
              <a:t>למה? מה הסיבה?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749039"/>
            <a:ext cx="10911535" cy="123444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794760"/>
            <a:ext cx="10545775" cy="11430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800" b="1" lang="he-IL">
                <a:solidFill>
                  <a:srgbClr val="B07A10"/>
                </a:solidFill>
                <a:latin typeface="Heebo"/>
                <a:cs typeface="Heebo"/>
              </a:rPr>
              <a:t>אבחר בתלבושת הנוחה</a:t>
            </a:r>
            <a:r>
              <a:rPr sz="2800" b="0" lang="he-IL">
                <a:solidFill>
                  <a:srgbClr val="4A2E1E"/>
                </a:solidFill>
                <a:latin typeface="Heebo"/>
                <a:cs typeface="Heebo"/>
              </a:rPr>
              <a:t>, </a:t>
            </a:r>
            <a:r>
              <a:rPr sz="2800" b="1" lang="he-IL">
                <a:solidFill>
                  <a:srgbClr val="C85A2E"/>
                </a:solidFill>
                <a:latin typeface="Heebo"/>
                <a:cs typeface="Heebo"/>
              </a:rPr>
              <a:t>משום ש</a:t>
            </a:r>
            <a:r>
              <a:rPr sz="2800" b="1" lang="he-IL">
                <a:solidFill>
                  <a:srgbClr val="2F8F6A"/>
                </a:solidFill>
                <a:latin typeface="Heebo"/>
                <a:cs typeface="Heebo"/>
              </a:rPr>
              <a:t>בתור לקלפי עומדים לפעמים זמן רב.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88575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88575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כי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15807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15807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משום ש...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3039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43039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מפני ש...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370271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70271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בגלל ש...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797503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7503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לכן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4735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24735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לפיכך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967" y="5349240"/>
            <a:ext cx="1463040" cy="56692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E1BC"/>
              </a:gs>
              <a:gs pos="55000">
                <a:srgbClr val="F6C9A8"/>
              </a:gs>
              <a:gs pos="100000">
                <a:srgbClr val="D3AC90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1967" y="5349240"/>
            <a:ext cx="1463040" cy="56692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4A2E1E"/>
                </a:solidFill>
                <a:latin typeface="Rubik"/>
                <a:cs typeface="Rubik"/>
              </a:rPr>
              <a:t>כדי ש...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32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משימה 2: בזוגות, טיעון נגד ומענה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1051560"/>
            <a:ext cx="10332720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8A6E5E"/>
                </a:solidFill>
                <a:latin typeface="Heebo"/>
                <a:cs typeface="Heebo"/>
              </a:rPr>
              <a:t>החליפו דפים, ואז החזירו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899855" y="1737360"/>
            <a:ext cx="2651760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CB40"/>
              </a:gs>
              <a:gs pos="55000">
                <a:srgbClr val="F2B63A"/>
              </a:gs>
              <a:gs pos="100000">
                <a:srgbClr val="D09C31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899855" y="1737360"/>
            <a:ext cx="2651760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FFFFFF"/>
                </a:solidFill>
                <a:latin typeface="Rubik"/>
                <a:cs typeface="Rubik"/>
              </a:rPr>
              <a:t>הטענה שלי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37360"/>
            <a:ext cx="8076895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37360"/>
            <a:ext cx="7802575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200" b="0" lang="he-IL">
                <a:solidFill>
                  <a:srgbClr val="4A2E1E"/>
                </a:solidFill>
                <a:latin typeface="Heebo"/>
                <a:cs typeface="Heebo"/>
              </a:rPr>
              <a:t>אלבש פיג׳מה ונעלי בית, כי זה יום שבתון ונוח לי.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99855" y="3035808"/>
            <a:ext cx="2651760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99855" y="3035808"/>
            <a:ext cx="2651760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FFFFFF"/>
                </a:solidFill>
                <a:latin typeface="Rubik"/>
                <a:cs typeface="Rubik"/>
              </a:rPr>
              <a:t>טיעון נגד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35808"/>
            <a:ext cx="8076895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035808"/>
            <a:ext cx="7802575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200" b="0" lang="he-IL">
                <a:solidFill>
                  <a:srgbClr val="4A2E1E"/>
                </a:solidFill>
                <a:latin typeface="Heebo"/>
                <a:cs typeface="Heebo"/>
              </a:rPr>
              <a:t>אבל נעלי בית לא מתאימות להליכה ברחוב.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99855" y="4334256"/>
            <a:ext cx="2651760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34A076"/>
              </a:gs>
              <a:gs pos="55000">
                <a:srgbClr val="2F8F6A"/>
              </a:gs>
              <a:gs pos="100000">
                <a:srgbClr val="287A5B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9855" y="4334256"/>
            <a:ext cx="2651760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FFFFFF"/>
                </a:solidFill>
                <a:latin typeface="Rubik"/>
                <a:cs typeface="Rubik"/>
              </a:rPr>
              <a:t>המענה שלי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334256"/>
            <a:ext cx="8076895" cy="109728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334256"/>
            <a:ext cx="7802575" cy="109728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200" b="0" lang="he-IL">
                <a:solidFill>
                  <a:srgbClr val="4A2E1E"/>
                </a:solidFill>
                <a:latin typeface="Heebo"/>
                <a:cs typeface="Heebo"/>
              </a:rPr>
              <a:t>אמנם נעלי בית לא בנויות לרחוב, אך הקלפי קרובה לבית ונוח לי ללכת כך.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623560"/>
            <a:ext cx="10911535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C85A2E"/>
                </a:solidFill>
                <a:latin typeface="Heebo"/>
                <a:cs typeface="Heebo"/>
              </a:rPr>
              <a:t>לנגד: </a:t>
            </a:r>
            <a:r>
              <a:rPr sz="2000" b="0" lang="he-IL">
                <a:solidFill>
                  <a:srgbClr val="4A2E1E"/>
                </a:solidFill>
                <a:latin typeface="Heebo"/>
                <a:cs typeface="Heebo"/>
              </a:rPr>
              <a:t>אבל · אולם · אך · לעומת זאת · מנגד       </a:t>
            </a:r>
            <a:r>
              <a:rPr sz="2000" b="1" lang="he-IL">
                <a:solidFill>
                  <a:srgbClr val="2F8F6A"/>
                </a:solidFill>
                <a:latin typeface="Heebo"/>
                <a:cs typeface="Heebo"/>
              </a:rPr>
              <a:t>למענה: </a:t>
            </a:r>
            <a:r>
              <a:rPr sz="2000" b="0" lang="he-IL">
                <a:solidFill>
                  <a:srgbClr val="4A2E1E"/>
                </a:solidFill>
                <a:latin typeface="Heebo"/>
                <a:cs typeface="Heebo"/>
              </a:rPr>
              <a:t>אמנם... אך · ובכל זאת · למרות ש...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080760"/>
            <a:ext cx="10911535" cy="3657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600" b="0" lang="he-IL">
                <a:solidFill>
                  <a:srgbClr val="8A6E5E"/>
                </a:solidFill>
                <a:latin typeface="Heebo"/>
                <a:cs typeface="Heebo"/>
              </a:rPr>
              <a:t>טיפ: טיעון טוב תוקף את הנימוק, לא את האדם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19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משימה 3: איך בוחרים?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1051560"/>
            <a:ext cx="10332720" cy="45720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800" b="0" lang="he-IL">
                <a:solidFill>
                  <a:srgbClr val="8A6E5E"/>
                </a:solidFill>
                <a:latin typeface="Heebo"/>
                <a:cs typeface="Heebo"/>
              </a:rPr>
              <a:t>אותם קריטריונים, בחירות אחרות לגמרי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03920" y="1645920"/>
            <a:ext cx="3154680" cy="548640"/>
          </a:xfrm>
          <a:prstGeom prst="roundRect">
            <a:avLst>
              <a:gd name="adj" fmla="val 30000"/>
            </a:avLst>
          </a:prstGeom>
          <a:solidFill>
            <a:srgbClr val="6B4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0" y="1645920"/>
            <a:ext cx="3154680" cy="54864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קריטריון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26280" y="1645920"/>
            <a:ext cx="3840480" cy="548640"/>
          </a:xfrm>
          <a:prstGeom prst="roundRect">
            <a:avLst>
              <a:gd name="adj" fmla="val 30000"/>
            </a:avLst>
          </a:prstGeom>
          <a:solidFill>
            <a:srgbClr val="6B4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26280" y="1645920"/>
            <a:ext cx="3840480" cy="54864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בגדים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45920"/>
            <a:ext cx="3840480" cy="548640"/>
          </a:xfrm>
          <a:prstGeom prst="roundRect">
            <a:avLst>
              <a:gd name="adj" fmla="val 30000"/>
            </a:avLst>
          </a:prstGeom>
          <a:solidFill>
            <a:srgbClr val="6B4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645920"/>
            <a:ext cx="3840480" cy="54864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000" b="1" lang="he-IL">
                <a:solidFill>
                  <a:srgbClr val="FFFFFF"/>
                </a:solidFill>
                <a:latin typeface="Rubik"/>
                <a:cs typeface="Rubik"/>
              </a:rPr>
              <a:t>קלפי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3920" y="2286000"/>
            <a:ext cx="3154680" cy="658368"/>
          </a:xfrm>
          <a:prstGeom prst="roundRect">
            <a:avLst>
              <a:gd name="adj" fmla="val 25000"/>
            </a:avLst>
          </a:prstGeom>
          <a:solidFill>
            <a:srgbClr val="FBE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49640" y="2286000"/>
            <a:ext cx="30632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100" b="1" lang="he-IL">
                <a:solidFill>
                  <a:srgbClr val="4A2E1E"/>
                </a:solidFill>
                <a:latin typeface="Rubik"/>
                <a:cs typeface="Rubik"/>
              </a:rPr>
              <a:t>נוחות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26280" y="2286000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0" y="2286000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נעליים שלא לוחצות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286000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2286000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קל לי להבין ולהחליט?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03920" y="3035808"/>
            <a:ext cx="3154680" cy="658368"/>
          </a:xfrm>
          <a:prstGeom prst="roundRect">
            <a:avLst>
              <a:gd name="adj" fmla="val 25000"/>
            </a:avLst>
          </a:prstGeom>
          <a:solidFill>
            <a:srgbClr val="FBE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49640" y="3035808"/>
            <a:ext cx="30632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100" b="1" lang="he-IL">
                <a:solidFill>
                  <a:srgbClr val="4A2E1E"/>
                </a:solidFill>
                <a:latin typeface="Rubik"/>
                <a:cs typeface="Rubik"/>
              </a:rPr>
              <a:t>מראה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26280" y="3035808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0" y="3035808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יפה בעיניי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035808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35808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איך זה "נראה" ברשת?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03920" y="3785616"/>
            <a:ext cx="3154680" cy="658368"/>
          </a:xfrm>
          <a:prstGeom prst="roundRect">
            <a:avLst>
              <a:gd name="adj" fmla="val 25000"/>
            </a:avLst>
          </a:prstGeom>
          <a:solidFill>
            <a:srgbClr val="FBE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49640" y="3785616"/>
            <a:ext cx="30632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100" b="1" lang="he-IL">
                <a:solidFill>
                  <a:srgbClr val="4A2E1E"/>
                </a:solidFill>
                <a:latin typeface="Rubik"/>
                <a:cs typeface="Rubik"/>
              </a:rPr>
              <a:t>מה אחרים אומרים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26280" y="3785616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0" y="3785616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החברים לובשים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3785616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3785616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אומרים בבית, בכיתה, בצ׳אט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03920" y="4535424"/>
            <a:ext cx="3154680" cy="658368"/>
          </a:xfrm>
          <a:prstGeom prst="roundRect">
            <a:avLst>
              <a:gd name="adj" fmla="val 25000"/>
            </a:avLst>
          </a:prstGeom>
          <a:solidFill>
            <a:srgbClr val="FBE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49640" y="4535424"/>
            <a:ext cx="30632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100" b="1" lang="he-IL">
                <a:solidFill>
                  <a:srgbClr val="4A2E1E"/>
                </a:solidFill>
                <a:latin typeface="Rubik"/>
                <a:cs typeface="Rubik"/>
              </a:rPr>
              <a:t>ערכים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26280" y="4535424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0" y="4535424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מתאים לי, מה מכבד את האירוע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4535424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4535424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מה חשוב לי באמת, לי ולמדינה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03920" y="5285232"/>
            <a:ext cx="3154680" cy="658368"/>
          </a:xfrm>
          <a:prstGeom prst="roundRect">
            <a:avLst>
              <a:gd name="adj" fmla="val 25000"/>
            </a:avLst>
          </a:prstGeom>
          <a:solidFill>
            <a:srgbClr val="FBE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49640" y="5285232"/>
            <a:ext cx="30632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100" b="1" lang="he-IL">
                <a:solidFill>
                  <a:srgbClr val="4A2E1E"/>
                </a:solidFill>
                <a:latin typeface="Rubik"/>
                <a:cs typeface="Rubik"/>
              </a:rPr>
              <a:t>מידע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26280" y="5285232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0" y="5285232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מזג האוויר, כמה נלך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5285232"/>
            <a:ext cx="3840480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85232"/>
            <a:ext cx="3749040" cy="658368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4A2E1E"/>
                </a:solidFill>
                <a:latin typeface="Heebo"/>
                <a:cs typeface="Heebo"/>
              </a:rPr>
              <a:t>עובדות ממקורות אמינים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8640" y="6035040"/>
            <a:ext cx="11094415" cy="3657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800" b="1" lang="he-IL">
                <a:solidFill>
                  <a:srgbClr val="C85A2E"/>
                </a:solidFill>
                <a:latin typeface="Heebo"/>
                <a:cs typeface="Heebo"/>
              </a:rPr>
              <a:t>בקבוצות: מה הקריטריון הכי חשוב בבחירה בקלפי? ולמה?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42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6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משימה 4: בואו נדבר</a:t>
            </a:r>
          </a:p>
        </p:txBody>
      </p:sp>
      <p:sp>
        <p:nvSpPr>
          <p:cNvPr id="3" name="Oval 2"/>
          <p:cNvSpPr/>
          <p:nvPr/>
        </p:nvSpPr>
        <p:spPr>
          <a:xfrm>
            <a:off x="10820095" y="1481328"/>
            <a:ext cx="822960" cy="822960"/>
          </a:xfrm>
          <a:prstGeom prst="ellipse">
            <a:avLst/>
          </a:prstGeom>
          <a:gradFill rotWithShape="1">
            <a:gsLst>
              <a:gs pos="0">
                <a:srgbClr val="FFCB40"/>
              </a:gs>
              <a:gs pos="55000">
                <a:srgbClr val="F2B63A"/>
              </a:gs>
              <a:gs pos="100000">
                <a:srgbClr val="D09C31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20095" y="1481328"/>
            <a:ext cx="822960" cy="82296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9951415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מי משפיע על הבחירות שלכם?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9951415" cy="5029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8A6E5E"/>
                </a:solidFill>
                <a:latin typeface="Heebo"/>
                <a:cs typeface="Heebo"/>
              </a:rPr>
              <a:t>חברים, משפחה, פרסומות, רשתות, קבוצות צ׳אט</a:t>
            </a:r>
          </a:p>
        </p:txBody>
      </p:sp>
      <p:sp>
        <p:nvSpPr>
          <p:cNvPr id="7" name="Oval 6"/>
          <p:cNvSpPr/>
          <p:nvPr/>
        </p:nvSpPr>
        <p:spPr>
          <a:xfrm>
            <a:off x="10820095" y="2688336"/>
            <a:ext cx="822960" cy="822960"/>
          </a:xfrm>
          <a:prstGeom prst="ellipse">
            <a:avLst/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20095" y="2688336"/>
            <a:ext cx="822960" cy="82296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578608"/>
            <a:ext cx="9951415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בחירה קטנה מול בחירה גדולה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127248"/>
            <a:ext cx="9951415" cy="5029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8A6E5E"/>
                </a:solidFill>
                <a:latin typeface="Heebo"/>
                <a:cs typeface="Heebo"/>
              </a:rPr>
              <a:t>מה ההבדל? ובמה הן דומות?</a:t>
            </a:r>
          </a:p>
        </p:txBody>
      </p:sp>
      <p:sp>
        <p:nvSpPr>
          <p:cNvPr id="11" name="Oval 10"/>
          <p:cNvSpPr/>
          <p:nvPr/>
        </p:nvSpPr>
        <p:spPr>
          <a:xfrm>
            <a:off x="10820095" y="3895344"/>
            <a:ext cx="822960" cy="822960"/>
          </a:xfrm>
          <a:prstGeom prst="ellipse">
            <a:avLst/>
          </a:prstGeom>
          <a:gradFill rotWithShape="1">
            <a:gsLst>
              <a:gs pos="0">
                <a:srgbClr val="34A076"/>
              </a:gs>
              <a:gs pos="55000">
                <a:srgbClr val="2F8F6A"/>
              </a:gs>
              <a:gs pos="100000">
                <a:srgbClr val="287A5B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820095" y="3895344"/>
            <a:ext cx="822960" cy="82296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785616"/>
            <a:ext cx="9951415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הגיעה הודעה בצ׳אט על הבחירות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34256"/>
            <a:ext cx="9951415" cy="5029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8A6E5E"/>
                </a:solidFill>
                <a:latin typeface="Heebo"/>
                <a:cs typeface="Heebo"/>
              </a:rPr>
              <a:t>איך בודקים אם היא נכונה?</a:t>
            </a:r>
          </a:p>
        </p:txBody>
      </p:sp>
      <p:sp>
        <p:nvSpPr>
          <p:cNvPr id="15" name="Oval 14"/>
          <p:cNvSpPr/>
          <p:nvPr/>
        </p:nvSpPr>
        <p:spPr>
          <a:xfrm>
            <a:off x="10820095" y="5102352"/>
            <a:ext cx="822960" cy="822960"/>
          </a:xfrm>
          <a:prstGeom prst="ellipse">
            <a:avLst/>
          </a:prstGeom>
          <a:gradFill rotWithShape="1">
            <a:gsLst>
              <a:gs pos="0">
                <a:srgbClr val="7755C5"/>
              </a:gs>
              <a:gs pos="55000">
                <a:srgbClr val="6B4CB0"/>
              </a:gs>
              <a:gs pos="100000">
                <a:srgbClr val="5C4197"/>
              </a:gs>
            </a:gsLst>
            <a:lin ang="36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820095" y="5102352"/>
            <a:ext cx="822960" cy="82296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3000" b="1" lang="he-IL">
                <a:solidFill>
                  <a:srgbClr val="FFFFFF"/>
                </a:solidFill>
                <a:latin typeface="Rubik"/>
                <a:cs typeface="Rubik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992624"/>
            <a:ext cx="9951415" cy="54864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4A2E1E"/>
                </a:solidFill>
                <a:latin typeface="Rubik"/>
                <a:cs typeface="Rubik"/>
              </a:rPr>
              <a:t>למה חשוב להצביע?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541264"/>
            <a:ext cx="9951415" cy="50292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1900" b="0" lang="he-IL">
                <a:solidFill>
                  <a:srgbClr val="8A6E5E"/>
                </a:solidFill>
                <a:latin typeface="Heebo"/>
                <a:cs typeface="Heebo"/>
              </a:rPr>
              <a:t>מה קורה כשהרבה אנשים לא מצביעים?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20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E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320040"/>
            <a:ext cx="10332720" cy="822960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r" rtl="1">
              <a:lnSpc>
                <a:spcPct val="110000"/>
              </a:lnSpc>
              <a:spcAft>
                <a:spcPts val="600"/>
              </a:spcAft>
            </a:pPr>
            <a:r>
              <a:rPr sz="3800" b="1" lang="he-IL">
                <a:solidFill>
                  <a:srgbClr val="C85A2E"/>
                </a:solidFill>
                <a:latin typeface="Rubik"/>
                <a:cs typeface="Rubik"/>
              </a:rPr>
              <a:t>משימה 5: כרטיס יציאה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1645920"/>
            <a:ext cx="9997135" cy="301752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FFFFFF"/>
              </a:gs>
              <a:gs pos="55000">
                <a:srgbClr val="FFFFFF"/>
              </a:gs>
              <a:gs pos="100000">
                <a:srgbClr val="DBDBDB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48495" cy="274320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r" rtl="1">
              <a:lnSpc>
                <a:spcPct val="100000"/>
              </a:lnSpc>
              <a:spcAft>
                <a:spcPts val="2400"/>
              </a:spcAft>
            </a:pPr>
            <a:r>
              <a:rPr sz="3000" b="1" lang="he-IL">
                <a:solidFill>
                  <a:srgbClr val="4A2E1E"/>
                </a:solidFill>
                <a:latin typeface="Rubik"/>
                <a:cs typeface="Rubik"/>
              </a:rPr>
              <a:t>הבחירה שלי היום...</a:t>
            </a:r>
          </a:p>
          <a:p>
            <a:pPr algn="r" rtl="1">
              <a:lnSpc>
                <a:spcPct val="100000"/>
              </a:lnSpc>
              <a:spcAft>
                <a:spcPts val="2400"/>
              </a:spcAft>
            </a:pPr>
            <a:r>
              <a:rPr sz="3000" b="1" lang="he-IL">
                <a:solidFill>
                  <a:srgbClr val="4A2E1E"/>
                </a:solidFill>
                <a:latin typeface="Rubik"/>
                <a:cs typeface="Rubik"/>
              </a:rPr>
              <a:t>ובחרתי כך כי...</a:t>
            </a:r>
          </a:p>
          <a:p>
            <a:pPr algn="r" rtl="1">
              <a:lnSpc>
                <a:spcPct val="100000"/>
              </a:lnSpc>
              <a:spcAft>
                <a:spcPts val="2400"/>
              </a:spcAft>
            </a:pPr>
            <a:r>
              <a:rPr sz="3000" b="1" lang="he-IL">
                <a:solidFill>
                  <a:srgbClr val="4A2E1E"/>
                </a:solidFill>
                <a:latin typeface="Rubik"/>
                <a:cs typeface="Rubik"/>
              </a:rPr>
              <a:t>דבר אחד שאקח איתי לבחירות שלי בעתיד...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4983480"/>
            <a:ext cx="8168335" cy="960120"/>
          </a:xfrm>
          <a:prstGeom prst="roundRect">
            <a:avLst>
              <a:gd name="adj" fmla="val 22000"/>
            </a:avLst>
          </a:prstGeom>
          <a:gradFill rotWithShape="1">
            <a:gsLst>
              <a:gs pos="0">
                <a:srgbClr val="E06433"/>
              </a:gs>
              <a:gs pos="55000">
                <a:srgbClr val="C85A2E"/>
              </a:gs>
              <a:gs pos="100000">
                <a:srgbClr val="AC4D27"/>
              </a:gs>
            </a:gsLst>
            <a:lin ang="3600000" scaled="0"/>
          </a:gradFill>
          <a:ln>
            <a:noFill/>
          </a:ln>
          <a:effectLst>
            <a:outerShdw blurRad="127000" dist="63500" dir="5400000" algn="t" rotWithShape="0">
              <a:srgbClr val="5A3A28">
                <a:alpha val="2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11680" y="4983480"/>
            <a:ext cx="8168335" cy="960120"/>
          </a:xfrm>
          <a:prstGeom prst="rect">
            <a:avLst/>
          </a:prstGeom>
          <a:noFill/>
        </p:spPr>
        <p:txBody>
          <a:bodyPr wrap="square" anchor="ctr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2600" b="1" lang="he-IL">
                <a:solidFill>
                  <a:srgbClr val="FFFFFF"/>
                </a:solidFill>
                <a:latin typeface="Rubik"/>
                <a:cs typeface="Rubik"/>
              </a:rPr>
              <a:t>בעוד כמה שנים תהיו בני 18 ותבחרו בעצמכם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10896"/>
          </a:xfrm>
          <a:prstGeom prst="rect">
            <a:avLst/>
          </a:prstGeom>
          <a:noFill/>
        </p:spPr>
        <p:txBody>
          <a:bodyPr wrap="square" anchor="t" tIns="36576" bIns="36576">
            <a:spAutoFit/>
          </a:bodyPr>
          <a:lstStyle/>
          <a:p>
            <a:pPr algn="ctr" rtl="1">
              <a:lnSpc>
                <a:spcPct val="110000"/>
              </a:lnSpc>
              <a:spcAft>
                <a:spcPts val="600"/>
              </a:spcAft>
            </a:pPr>
            <a:r>
              <a:rPr sz="1100" b="0" lang="he-IL">
                <a:solidFill>
                  <a:srgbClr val="8A6E5E"/>
                </a:solidFill>
                <a:latin typeface="Heebo"/>
                <a:cs typeface="Heebo"/>
              </a:rPr>
              <a:t>יצרה: רוית ראש בן ישי</a:t>
            </a:r>
          </a:p>
        </p:txBody>
      </p:sp>
      <p:pic>
        <p:nvPicPr>
          <p:cNvPr id="8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76000" cy="5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